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77" r:id="rId2"/>
    <p:sldId id="287" r:id="rId3"/>
    <p:sldId id="278" r:id="rId4"/>
    <p:sldId id="279" r:id="rId5"/>
    <p:sldId id="280" r:id="rId6"/>
    <p:sldId id="281" r:id="rId7"/>
    <p:sldId id="282" r:id="rId8"/>
    <p:sldId id="283" r:id="rId9"/>
    <p:sldId id="285" r:id="rId10"/>
    <p:sldId id="286" r:id="rId11"/>
    <p:sldId id="28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4523F-6AD4-4E8C-8FDA-431A50EBA3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1D0B3-0349-4BE0-A36F-296DA3FD85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4EB66-3D2A-4D4B-9FAA-6D51697DB5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7A6E1-3360-41A4-9301-17BFC57B8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05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91161-634A-4796-B562-AB7C43414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69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7B77-63C5-45E1-80DE-D3D81A30B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8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C600D-C230-48A8-A3F5-00A117CA7A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123E0B3C-0834-4CF6-A591-240BCEB76A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003ED-7311-45E0-BA3E-AACBADA470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5302B-E399-4F5B-8ED9-EE07A50D5E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B4E31-63AA-4DAD-A139-830600DBFC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052439-CFC9-4847-8E1B-23FD2CAFD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14E99-C128-4411-9365-757CEFBB4F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E3785D-7BF0-47C5-83F3-28E6551F8A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DBA15D6-0F05-4651-AA50-9FEE996F64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vingroomcandidate.movingimage.us/index.php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67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9800" dirty="0" smtClean="0"/>
              <a:t>  Propaganda</a:t>
            </a:r>
            <a:r>
              <a:rPr lang="en-US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Political Cartoons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276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Political cartoons often can affect peoples opinions about a candidate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They appear in newspapers everyday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They can be positive or negative</a:t>
            </a:r>
          </a:p>
        </p:txBody>
      </p:sp>
      <p:pic>
        <p:nvPicPr>
          <p:cNvPr id="28676" name="Picture 9" descr="cagle0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3800" y="1906588"/>
            <a:ext cx="5257800" cy="3505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do we know if its working?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Campaigns must know if what they are doing is working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They need to know what public opinion is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i="1" u="sng" dirty="0" smtClean="0"/>
              <a:t>Public opinion</a:t>
            </a:r>
            <a:r>
              <a:rPr lang="en-US" sz="2400" dirty="0" smtClean="0"/>
              <a:t> </a:t>
            </a:r>
            <a:r>
              <a:rPr lang="en-US" sz="2400" u="sng" dirty="0" smtClean="0"/>
              <a:t>is </a:t>
            </a:r>
            <a:r>
              <a:rPr lang="en-US" sz="2400" b="1" u="sng" dirty="0" smtClean="0"/>
              <a:t>what most people believe or want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i="1" u="sng" dirty="0" smtClean="0"/>
              <a:t>Polls</a:t>
            </a:r>
            <a:r>
              <a:rPr lang="en-US" sz="2400" dirty="0" smtClean="0"/>
              <a:t> </a:t>
            </a:r>
            <a:r>
              <a:rPr lang="en-US" sz="2400" u="sng" dirty="0" smtClean="0"/>
              <a:t>are </a:t>
            </a:r>
            <a:r>
              <a:rPr lang="en-US" sz="2400" b="1" u="sng" dirty="0" smtClean="0"/>
              <a:t>used to measure public opinion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Campaigns change their commercials/strategy based on poll results</a:t>
            </a:r>
          </a:p>
        </p:txBody>
      </p:sp>
      <p:pic>
        <p:nvPicPr>
          <p:cNvPr id="29700" name="Picture 8" descr="nbc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35163"/>
            <a:ext cx="3962400" cy="3643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		Propaganda		</a:t>
            </a:r>
          </a:p>
        </p:txBody>
      </p:sp>
      <p:pic>
        <p:nvPicPr>
          <p:cNvPr id="20484" name="Picture 7" descr="200339-N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7" t="3645" r="15279" b="7465"/>
          <a:stretch>
            <a:fillRect/>
          </a:stretch>
        </p:blipFill>
        <p:spPr>
          <a:xfrm>
            <a:off x="395288" y="1600200"/>
            <a:ext cx="3990975" cy="441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267200" cy="4876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200" dirty="0" smtClean="0"/>
              <a:t>Campaigns use various </a:t>
            </a:r>
            <a:r>
              <a:rPr lang="en-US" sz="2200" b="1" u="sng" dirty="0" smtClean="0"/>
              <a:t>propaganda</a:t>
            </a:r>
            <a:r>
              <a:rPr lang="en-US" sz="2200" u="sng" dirty="0" smtClean="0"/>
              <a:t> </a:t>
            </a:r>
            <a:r>
              <a:rPr lang="en-US" sz="2200" b="1" u="sng" dirty="0" smtClean="0"/>
              <a:t>methods, which are used to get people to believe or act a certain way</a:t>
            </a:r>
          </a:p>
          <a:p>
            <a:pPr eaLnBrk="1" hangingPunct="1"/>
            <a:r>
              <a:rPr lang="en-US" sz="2200" dirty="0" smtClean="0"/>
              <a:t>Some propaganda is obvious, but much of it is hidden, disguised as statements of fact</a:t>
            </a:r>
          </a:p>
          <a:p>
            <a:pPr eaLnBrk="1" hangingPunct="1"/>
            <a:r>
              <a:rPr lang="en-US" sz="2200" dirty="0" smtClean="0"/>
              <a:t>The Bandwagon, Name-Calling, Card Stacking, Plain Folks Appeal, Glittering Generalities and Endorsements (Testimonials) are the most common propaganda methods</a:t>
            </a:r>
          </a:p>
          <a:p>
            <a:pPr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648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Bandwagon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In the </a:t>
            </a:r>
            <a:r>
              <a:rPr lang="en-US" sz="2800" b="1" i="1" u="sng" dirty="0" smtClean="0"/>
              <a:t>Bandwagon </a:t>
            </a:r>
            <a:r>
              <a:rPr lang="en-US" sz="2800" dirty="0" smtClean="0"/>
              <a:t>method, </a:t>
            </a:r>
            <a:r>
              <a:rPr lang="en-US" sz="2800" b="1" u="sng" dirty="0" smtClean="0"/>
              <a:t>campaigns attempt to make it seem that voting for the candidate is the popular thing to do</a:t>
            </a:r>
          </a:p>
          <a:p>
            <a:pPr eaLnBrk="1" hangingPunct="1"/>
            <a:r>
              <a:rPr lang="en-US" sz="2800" dirty="0" smtClean="0"/>
              <a:t>Jump on the bandwagon and vote for Candidate ___, everyone is doing it!</a:t>
            </a:r>
          </a:p>
        </p:txBody>
      </p:sp>
      <p:pic>
        <p:nvPicPr>
          <p:cNvPr id="21508" name="Picture 10" descr="bandwago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57400"/>
            <a:ext cx="3981450" cy="3282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Name-Calling</a:t>
            </a:r>
          </a:p>
        </p:txBody>
      </p:sp>
      <p:pic>
        <p:nvPicPr>
          <p:cNvPr id="22532" name="Picture 8" descr="Senator Kerry Flip-Flop presented by BushCountry.or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447800"/>
            <a:ext cx="4648200" cy="445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 </a:t>
            </a:r>
            <a:r>
              <a:rPr lang="en-US" sz="2800" b="1" i="1" u="sng" dirty="0" smtClean="0"/>
              <a:t>Name-Calling</a:t>
            </a:r>
            <a:r>
              <a:rPr lang="en-US" sz="2800" dirty="0" smtClean="0"/>
              <a:t> a candidate </a:t>
            </a:r>
            <a:r>
              <a:rPr lang="en-US" sz="2800" b="1" u="sng" dirty="0" smtClean="0"/>
              <a:t>attempts to give negative labels to their opponent</a:t>
            </a:r>
          </a:p>
          <a:p>
            <a:pPr eaLnBrk="1" hangingPunct="1"/>
            <a:r>
              <a:rPr lang="en-US" sz="2800" dirty="0" smtClean="0"/>
              <a:t>Calling them names like “Flip-flopper”, “Tax and Spender”, and “Friend of the powerful”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Card Stacking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876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In </a:t>
            </a:r>
            <a:r>
              <a:rPr lang="en-US" sz="2400" b="1" i="1" u="sng" dirty="0" smtClean="0"/>
              <a:t>Card Stacking</a:t>
            </a:r>
            <a:r>
              <a:rPr lang="en-US" sz="2400" dirty="0" smtClean="0"/>
              <a:t>, </a:t>
            </a:r>
            <a:r>
              <a:rPr lang="en-US" sz="2400" b="1" u="sng" dirty="0" smtClean="0"/>
              <a:t>you only tell one side of the story.  You don’t lie, but you leave out important information</a:t>
            </a:r>
          </a:p>
          <a:p>
            <a:pPr eaLnBrk="1" hangingPunct="1"/>
            <a:r>
              <a:rPr lang="en-US" sz="2400" dirty="0" smtClean="0"/>
              <a:t>For example, a candidate might mention that he cut taxes, but leave out that crime went up because police officers were cut out of the budget to pay for those tax cuts</a:t>
            </a:r>
          </a:p>
        </p:txBody>
      </p:sp>
      <p:pic>
        <p:nvPicPr>
          <p:cNvPr id="23556" name="Picture 8" descr="House%20of%20Card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1388" y="1447800"/>
            <a:ext cx="3635375" cy="510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Plain Folks Appeal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343400" y="126206"/>
            <a:ext cx="4038600" cy="21859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 the </a:t>
            </a:r>
            <a:r>
              <a:rPr lang="en-US" sz="2400" b="1" i="1" u="sng" dirty="0" smtClean="0"/>
              <a:t>Plain-Folks appeal</a:t>
            </a:r>
            <a:r>
              <a:rPr lang="en-US" sz="2400" dirty="0" smtClean="0"/>
              <a:t>, </a:t>
            </a:r>
            <a:r>
              <a:rPr lang="en-US" sz="2400" u="sng" dirty="0" smtClean="0"/>
              <a:t>the </a:t>
            </a:r>
            <a:r>
              <a:rPr lang="en-US" sz="2400" b="1" u="sng" dirty="0" smtClean="0"/>
              <a:t>candidate tries to make himself seem like a regular person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This is done to help the public relate to the candidate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candidate might be a millionaire that never has held a real job, but they want to seem just like everyone else</a:t>
            </a: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5" y="1219201"/>
            <a:ext cx="423451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3960992"/>
            <a:ext cx="4237039" cy="269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Glittering Generality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343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 </a:t>
            </a:r>
            <a:r>
              <a:rPr lang="en-US" sz="2800" b="1" i="1" u="sng" dirty="0" smtClean="0"/>
              <a:t>Glittering Generality</a:t>
            </a:r>
            <a:r>
              <a:rPr lang="en-US" sz="2800" dirty="0" smtClean="0"/>
              <a:t> </a:t>
            </a:r>
            <a:r>
              <a:rPr lang="en-US" sz="2800" b="1" u="sng" dirty="0" smtClean="0"/>
              <a:t>is a statement that sounds good, but doesn’t really mean anything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002060"/>
                </a:solidFill>
              </a:rPr>
              <a:t>I stand for family values</a:t>
            </a:r>
            <a:r>
              <a:rPr lang="en-US" sz="2800" dirty="0" smtClean="0"/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002060"/>
                </a:solidFill>
              </a:rPr>
              <a:t>Freedom first</a:t>
            </a:r>
            <a:r>
              <a:rPr lang="en-US" sz="2800" dirty="0" smtClean="0"/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002060"/>
                </a:solidFill>
              </a:rPr>
              <a:t>Help is on the way</a:t>
            </a:r>
            <a:r>
              <a:rPr lang="en-US" sz="2800" dirty="0" smtClean="0"/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 represent a “</a:t>
            </a:r>
            <a:r>
              <a:rPr lang="en-US" sz="2800" dirty="0" smtClean="0">
                <a:solidFill>
                  <a:srgbClr val="002060"/>
                </a:solidFill>
              </a:rPr>
              <a:t>New American Patriotism</a:t>
            </a:r>
            <a:r>
              <a:rPr lang="en-US" sz="2800" dirty="0" smtClean="0"/>
              <a:t>”</a:t>
            </a:r>
          </a:p>
        </p:txBody>
      </p:sp>
      <p:pic>
        <p:nvPicPr>
          <p:cNvPr id="25604" name="Picture 8" descr="vote_freedom_firs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752600"/>
            <a:ext cx="3905250" cy="3905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Endorsement (Testimonials)</a:t>
            </a:r>
          </a:p>
        </p:txBody>
      </p:sp>
      <p:pic>
        <p:nvPicPr>
          <p:cNvPr id="26628" name="Picture 8" descr="hockey_09300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000250"/>
            <a:ext cx="4419600" cy="3663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 an </a:t>
            </a:r>
            <a:r>
              <a:rPr lang="en-US" sz="2400" b="1" i="1" u="sng" dirty="0" smtClean="0"/>
              <a:t>Endorsement</a:t>
            </a:r>
            <a:r>
              <a:rPr lang="en-US" sz="2400" dirty="0" smtClean="0"/>
              <a:t> </a:t>
            </a:r>
            <a:r>
              <a:rPr lang="en-US" sz="2400" b="1" i="1" u="sng" dirty="0" smtClean="0"/>
              <a:t>(or testimonial)</a:t>
            </a:r>
            <a:r>
              <a:rPr lang="en-US" sz="2400" dirty="0" smtClean="0"/>
              <a:t> </a:t>
            </a:r>
            <a:r>
              <a:rPr lang="en-US" sz="2400" b="1" u="sng" dirty="0" smtClean="0"/>
              <a:t>a celebrity speaks out for a candidate.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idea is to use the celebrity's popularity to get votes for the candidate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People are more likely to listen a message if they are interested in the person delivering it</a:t>
            </a:r>
          </a:p>
          <a:p>
            <a:pPr eaLnBrk="1" hangingPunct="1">
              <a:lnSpc>
                <a:spcPct val="90000"/>
              </a:lnSpc>
            </a:pPr>
            <a:r>
              <a:rPr lang="en-US" sz="1000" dirty="0" smtClean="0">
                <a:hlinkClick r:id="rId3"/>
              </a:rPr>
              <a:t>http://livingroomcandidate.movingimage.us/index.php</a:t>
            </a:r>
            <a:endParaRPr lang="en-US" sz="1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000" dirty="0" smtClean="0"/>
          </a:p>
          <a:p>
            <a:pPr eaLnBrk="1" hangingPunct="1">
              <a:lnSpc>
                <a:spcPct val="90000"/>
              </a:lnSpc>
            </a:pP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Mass Media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4958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b="1" i="1" u="sng" dirty="0" smtClean="0"/>
              <a:t>mass media</a:t>
            </a:r>
            <a:r>
              <a:rPr lang="en-US" sz="2400" dirty="0" smtClean="0"/>
              <a:t> is </a:t>
            </a:r>
            <a:r>
              <a:rPr lang="en-US" sz="2400" b="1" u="sng" dirty="0" smtClean="0"/>
              <a:t>made up of communications that reach many people</a:t>
            </a:r>
            <a:r>
              <a:rPr lang="en-US" sz="2400" u="sng" dirty="0" smtClean="0"/>
              <a:t>, such as television, radio, internet, newspapers,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People get most of their information on politics from mass media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They can be influenced by many sources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Some are free to campaigns, such as </a:t>
            </a:r>
            <a:r>
              <a:rPr lang="en-US" sz="2400" b="1" dirty="0" smtClean="0"/>
              <a:t>news coverage</a:t>
            </a:r>
            <a:r>
              <a:rPr lang="en-US" sz="2400" dirty="0" smtClean="0"/>
              <a:t> and </a:t>
            </a:r>
            <a:r>
              <a:rPr lang="en-US" sz="2400" b="1" dirty="0" smtClean="0"/>
              <a:t>debates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71700"/>
            <a:ext cx="4418013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470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 Antiqua</vt:lpstr>
      <vt:lpstr>Lucida Sans</vt:lpstr>
      <vt:lpstr>Wingdings</vt:lpstr>
      <vt:lpstr>Wingdings 2</vt:lpstr>
      <vt:lpstr>Wingdings 3</vt:lpstr>
      <vt:lpstr>Apex</vt:lpstr>
      <vt:lpstr>  Propaganda  </vt:lpstr>
      <vt:lpstr>  Propaganda  </vt:lpstr>
      <vt:lpstr>Bandwagon</vt:lpstr>
      <vt:lpstr>Name-Calling</vt:lpstr>
      <vt:lpstr>Card Stacking</vt:lpstr>
      <vt:lpstr>Plain Folks Appeal</vt:lpstr>
      <vt:lpstr>Glittering Generality</vt:lpstr>
      <vt:lpstr>Endorsement (Testimonials)</vt:lpstr>
      <vt:lpstr>Mass Media</vt:lpstr>
      <vt:lpstr>Political Cartoons</vt:lpstr>
      <vt:lpstr>How do we know if its working?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Campaigns</dc:title>
  <dc:creator>Osama Agami</dc:creator>
  <cp:lastModifiedBy>Phillip C. McGinnis</cp:lastModifiedBy>
  <cp:revision>35</cp:revision>
  <dcterms:created xsi:type="dcterms:W3CDTF">2004-10-11T21:00:50Z</dcterms:created>
  <dcterms:modified xsi:type="dcterms:W3CDTF">2014-10-13T20:31:50Z</dcterms:modified>
</cp:coreProperties>
</file>